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1"/>
  </p:notesMasterIdLst>
  <p:handoutMasterIdLst>
    <p:handoutMasterId r:id="rId22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01" r:id="rId10"/>
    <p:sldId id="394" r:id="rId11"/>
    <p:sldId id="395" r:id="rId12"/>
    <p:sldId id="396" r:id="rId13"/>
    <p:sldId id="400" r:id="rId14"/>
    <p:sldId id="398" r:id="rId15"/>
    <p:sldId id="397" r:id="rId16"/>
    <p:sldId id="402" r:id="rId17"/>
    <p:sldId id="403" r:id="rId18"/>
    <p:sldId id="399" r:id="rId19"/>
    <p:sldId id="388" r:id="rId20"/>
  </p:sldIdLst>
  <p:sldSz cx="13004800" cy="9753600"/>
  <p:notesSz cx="6819900" cy="9931400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Droid Sans Mono" panose="020B0609030804020204" pitchFamily="49" charset="0"/>
      <p:regular r:id="rId32"/>
    </p:embeddedFont>
    <p:embeddedFont>
      <p:font typeface="Eurostile" panose="020B0504020202050204" pitchFamily="34" charset="0"/>
      <p:regular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DB6207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61" d="100"/>
          <a:sy n="61" d="100"/>
        </p:scale>
        <p:origin x="1070" y="58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5/7/2021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07.05.2021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1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01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04467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3800103" y="7958683"/>
            <a:ext cx="7112072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3776587" y="8453266"/>
            <a:ext cx="7112072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6040564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>
                    <a:latin typeface="Eurostile" panose="020B0504020202050204" pitchFamily="34" charset="0"/>
                  </a:rPr>
                  <a:t>β</a:t>
                </a:r>
                <a:r>
                  <a:rPr lang="de-DE" dirty="0">
                    <a:latin typeface="Eurostile" panose="020B0504020202050204" pitchFamily="34" charset="0"/>
                  </a:rPr>
                  <a:t> - </a:t>
                </a:r>
                <a:r>
                  <a:rPr lang="de-DE" dirty="0" err="1">
                    <a:latin typeface="Eurostile" panose="020B0504020202050204" pitchFamily="34" charset="0"/>
                  </a:rPr>
                  <a:t>Cutoffs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de-DE" dirty="0" err="1">
                    <a:latin typeface="Eurostile" panose="020B0504020202050204" pitchFamily="34" charset="0"/>
                  </a:rPr>
                  <a:t>from</a:t>
                </a:r>
                <a:r>
                  <a:rPr lang="de-DE" dirty="0">
                    <a:latin typeface="Eurostile" panose="020B0504020202050204" pitchFamily="34" charset="0"/>
                  </a:rPr>
                  <a:t> </a:t>
                </a:r>
                <a:r>
                  <a:rPr lang="en-GB" dirty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>
                    <a:latin typeface="Eurostile" panose="020B0504020202050204" pitchFamily="34" charset="0"/>
                  </a:rPr>
                  <a:t>:</a:t>
                </a:r>
                <a:br>
                  <a:rPr lang="en-GB" dirty="0">
                    <a:latin typeface="Eurostile" panose="020B0504020202050204" pitchFamily="34" charset="0"/>
                  </a:rPr>
                </a:br>
                <a:endParaRPr lang="de-DE" dirty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⊧</m:t>
                      </m:r>
                      <m:r>
                        <a:rPr lang="de-DE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⊧</m:t>
                      </m:r>
                      <m:r>
                        <a:rPr lang="de-DE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/>
                        <m:t>∧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Eurostile" panose="020B0604020202020204" charset="0"/>
              </a:rPr>
              <a:t>Towards</a:t>
            </a:r>
            <a:r>
              <a:rPr lang="de-DE" dirty="0">
                <a:latin typeface="Eurostile" panose="020B0604020202020204" charset="0"/>
              </a:rPr>
              <a:t> RETURN</a:t>
            </a: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168494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>
                    <a:latin typeface="Eurostile" panose="020B0604020202020204" charset="0"/>
                  </a:rPr>
                  <a:t>Cutoff </a:t>
                </a:r>
                <a:r>
                  <a:rPr lang="de-DE" sz="2800" dirty="0" err="1">
                    <a:latin typeface="Eurostile" panose="020B0604020202020204" charset="0"/>
                  </a:rPr>
                  <a:t>if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no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solution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:r>
                  <a:rPr lang="de-DE" sz="2800" dirty="0" err="1">
                    <a:latin typeface="Eurostile" panose="020B0604020202020204" charset="0"/>
                  </a:rPr>
                  <a:t>for</a:t>
                </a:r>
                <a:r>
                  <a:rPr lang="de-DE" sz="2800" dirty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>
                    <a:latin typeface="Eurostile" panose="020B060402020202020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272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(for example: no </a:t>
            </a:r>
            <a:r>
              <a:rPr lang="de-DE">
                <a:latin typeface="Eurostile" panose="020B0504020202050204" pitchFamily="34" charset="0"/>
              </a:rPr>
              <a:t>∀, </a:t>
            </a:r>
            <a:r>
              <a:rPr lang="de-DE">
                <a:effectLst/>
                <a:latin typeface="Eurostile" panose="020B0504020202050204" pitchFamily="34" charset="0"/>
              </a:rPr>
              <a:t>∃), because:</a:t>
            </a:r>
            <a:endParaRPr lang="en-GB">
              <a:effectLst/>
              <a:latin typeface="Eurostile" panose="020B0504020202050204" pitchFamily="34" charset="0"/>
            </a:endParaRPr>
          </a:p>
          <a:p>
            <a:pPr lvl="2"/>
            <a:r>
              <a:rPr lang="de-DE">
                <a:effectLst/>
                <a:latin typeface="Eurostile" panose="020B0504020202050204" pitchFamily="34" charset="0"/>
              </a:rPr>
              <a:t>Z3 not under my control („black box“)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More semantic information available for the tool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>
                <a:latin typeface="Eurostile" panose="020B0504020202050204" pitchFamily="34" charset="0"/>
              </a:rPr>
              <a:t>Extensive Logging (Dynamic HTML)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>
                <a:latin typeface="Eurostile" panose="020B0504020202050204" pitchFamily="34" charset="0"/>
              </a:rPr>
              <a:t>Defensive Programming:</a:t>
            </a:r>
            <a:br>
              <a:rPr lang="de-DE">
                <a:latin typeface="Eurostile" panose="020B0504020202050204" pitchFamily="34" charset="0"/>
              </a:rPr>
            </a:br>
            <a:r>
              <a:rPr lang="de-DE">
                <a:latin typeface="Eurostile" panose="020B0504020202050204" pitchFamily="34" charset="0"/>
              </a:rPr>
              <a:t>Throw errors in all cases that were not explicitly implemented</a:t>
            </a: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>
                    <a:latin typeface="Eurostile" panose="020B0504020202050204" pitchFamily="34" charset="0"/>
                  </a:rPr>
                </a:br>
                <a:r>
                  <a:rPr lang="en-GB">
                    <a:latin typeface="Eurostile" panose="020B0504020202050204" pitchFamily="34" charset="0"/>
                  </a:rPr>
                  <a:t>same strictly montone counter manipulation</a:t>
                </a:r>
                <a:r>
                  <a:rPr lang="en-GB" b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marL="650875" lvl="1" indent="0">
                  <a:buNone/>
                </a:pPr>
                <a:br>
                  <a:rPr lang="en-GB" b="0">
                    <a:latin typeface="Eurostile" panose="020B050402020205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≫1;)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de-DE" b="0" i="1">
                    <a:latin typeface="Cambria Math" panose="02040503050406030204" pitchFamily="18" charset="0"/>
                  </a:rPr>
                </a:br>
                <a:br>
                  <a:rPr lang="de-DE" b="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++;)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+1;)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b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cond_n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 Example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515" y="1372730"/>
            <a:ext cx="4894485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1EEE5FE-8CE8-4498-969E-B38271E23BC0}"/>
              </a:ext>
            </a:extLst>
          </p:cNvPr>
          <p:cNvSpPr txBox="1">
            <a:spLocks/>
          </p:cNvSpPr>
          <p:nvPr/>
        </p:nvSpPr>
        <p:spPr>
          <a:xfrm>
            <a:off x="487680" y="1372730"/>
            <a:ext cx="12029440" cy="7301653"/>
          </a:xfrm>
          <a:prstGeom prst="rect">
            <a:avLst/>
          </a:prstGeom>
          <a:ln>
            <a:noFill/>
          </a:ln>
        </p:spPr>
        <p:txBody>
          <a:bodyPr lIns="130046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b="0" kern="0">
                <a:latin typeface="Eurostile" panose="020B0504020202050204" pitchFamily="34" charset="0"/>
              </a:rPr>
              <a:t>fp-bit.</a:t>
            </a:r>
            <a:r>
              <a:rPr lang="de-DE" kern="0">
                <a:latin typeface="Eurostile" panose="020B0504020202050204" pitchFamily="34" charset="0"/>
              </a:rPr>
              <a:t>c</a:t>
            </a:r>
            <a:endParaRPr lang="de-DE" b="0" kern="0">
              <a:latin typeface="Eurostile" panose="020B0504020202050204" pitchFamily="34" charset="0"/>
            </a:endParaRPr>
          </a:p>
          <a:p>
            <a:pPr lvl="1"/>
            <a:r>
              <a:rPr lang="en-GB" kern="0">
                <a:latin typeface="Eurostile" panose="020B0504020202050204" pitchFamily="34" charset="0"/>
              </a:rPr>
              <a:t>See log.html</a:t>
            </a:r>
          </a:p>
          <a:p>
            <a:pPr lvl="1"/>
            <a:endParaRPr lang="en-GB" kern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kern="0">
              <a:latin typeface="Eurostile" panose="020B050402020205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1AC1EBB-E4CB-49D7-B506-99DFA911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0" y="6427614"/>
            <a:ext cx="121192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(1&lt;&lt;30 /= 0)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((1&lt;&lt;30)&gt;&gt;(n-1) /=0 )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((1&lt;&lt;30)&gt;&gt;n)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>
                <a:latin typeface="Eurostile" panose="020B0504020202050204" pitchFamily="34" charset="0"/>
              </a:rPr>
              <a:t>Loop Length Inference Efficiency</a:t>
            </a:r>
            <a:endParaRPr lang="en-GB" sz="5400" dirty="0">
              <a:latin typeface="Eurostile" panose="020B05040202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1C17DA-DC2B-4225-A456-4B159E28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263" y="3168640"/>
            <a:ext cx="7815816" cy="3416320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bit = IMPLICIT_1;  // = 1&lt;&lt;30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quotient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while (bit)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if (numerator &gt;= denominator)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quotient |= bit;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    numerator -= denominator;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bit &gt;&gt;=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 numerator *= 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}</a:t>
            </a: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ln>
                <a:noFill/>
              </a:ln>
            </p:spPr>
            <p:txBody>
              <a:bodyPr lIns="130046" tIns="65023" rIns="130046" bIns="65023"/>
              <a:lstStyle>
                <a:lvl1pPr marL="487363" indent="-4873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 3" pitchFamily="18" charset="2"/>
                  <a:buChar char=""/>
                  <a:defRPr sz="2800" b="1" spc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55688" indent="-4048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alibri" pitchFamily="34" charset="0"/>
                  <a:buChar char="–"/>
                  <a:defRPr sz="2800" spc="0">
                    <a:solidFill>
                      <a:schemeClr val="tx1"/>
                    </a:solidFill>
                    <a:latin typeface="+mn-lt"/>
                  </a:defRPr>
                </a:lvl2pPr>
                <a:lvl3pPr marL="162401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spc="0">
                    <a:solidFill>
                      <a:schemeClr val="tx1"/>
                    </a:solidFill>
                    <a:latin typeface="+mn-lt"/>
                  </a:defRPr>
                </a:lvl3pPr>
                <a:lvl4pPr marL="2274888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spc="0">
                    <a:solidFill>
                      <a:schemeClr val="tx1"/>
                    </a:solidFill>
                    <a:latin typeface="+mn-lt"/>
                  </a:defRPr>
                </a:lvl4pPr>
                <a:lvl5pPr marL="2925763" indent="-3238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 spc="0">
                    <a:solidFill>
                      <a:schemeClr val="tx1"/>
                    </a:solidFill>
                    <a:latin typeface="+mn-lt"/>
                  </a:defRPr>
                </a:lvl5pPr>
                <a:lvl6pPr marL="357626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6pPr>
                <a:lvl7pPr marL="422649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7pPr>
                <a:lvl8pPr marL="487672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8pPr>
                <a:lvl9pPr marL="5526954" indent="-32511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en-GB">
                    <a:latin typeface="Eurostile" panose="020B0504020202050204" pitchFamily="34" charset="0"/>
                  </a:rPr>
                  <a:t>t traces in a loop body, loops n times,</a:t>
                </a:r>
                <a:br>
                  <a:rPr lang="en-GB">
                    <a:latin typeface="Eurostile" panose="020B0504020202050204" pitchFamily="34" charset="0"/>
                  </a:rPr>
                </a:br>
                <a:r>
                  <a:rPr lang="en-GB">
                    <a:latin typeface="Eurostile" panose="020B0504020202050204" pitchFamily="34" charset="0"/>
                  </a:rPr>
                  <a:t>t’ binary decisions before or after the loop:</a:t>
                </a:r>
                <a:br>
                  <a:rPr lang="en-GB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>
                    <a:latin typeface="Eurostile" panose="020B0504020202050204" pitchFamily="34" charset="0"/>
                  </a:rPr>
                  <a:t> traces to examine.</a:t>
                </a:r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endParaRPr lang="en-GB" i="1" ker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kern="0"/>
                  <a:t>Incremental search: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ctrlPr>
                          <a:rPr lang="en-GB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kern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GB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=17.179.869.176</m:t>
                    </m:r>
                  </m:oMath>
                </a14:m>
                <a:endParaRPr lang="de-DE" b="0" kern="0"/>
              </a:p>
              <a:p>
                <a:pPr lvl="1"/>
                <a:r>
                  <a:rPr lang="en-GB" kern="0"/>
                  <a:t>Exactly 30 iterations: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kern="0" smtClean="0">
                        <a:latin typeface="Cambria Math" panose="02040503050406030204" pitchFamily="18" charset="0"/>
                      </a:rPr>
                      <m:t>8.589.934.592</m:t>
                    </m:r>
                  </m:oMath>
                </a14:m>
                <a:endParaRPr lang="de-DE" b="0" kern="0"/>
              </a:p>
              <a:p>
                <a:pPr lvl="1"/>
                <a:r>
                  <a:rPr lang="de-DE" b="0" kern="0"/>
                  <a:t>In general</a:t>
                </a:r>
                <a:r>
                  <a:rPr lang="de-DE" kern="0"/>
                  <a:t>: Factor </a:t>
                </a:r>
                <a:r>
                  <a:rPr lang="de-DE"/>
                  <a:t>𝒪(</a:t>
                </a:r>
                <a:r>
                  <a:rPr lang="de-DE" kern="0"/>
                  <a:t>t)</a:t>
                </a:r>
                <a:endParaRPr lang="de-DE" b="0" kern="0"/>
              </a:p>
              <a:p>
                <a:pPr lvl="1"/>
                <a:endParaRPr lang="de-DE" b="0" kern="0">
                  <a:latin typeface="Eurostile" panose="020B0504020202050204" pitchFamily="34" charset="0"/>
                </a:endParaRPr>
              </a:p>
              <a:p>
                <a:pPr lvl="1"/>
                <a:endParaRPr lang="en-GB" kern="0">
                  <a:latin typeface="Eurostile" panose="020B0504020202050204" pitchFamily="34" charset="0"/>
                </a:endParaRPr>
              </a:p>
              <a:p>
                <a:pPr lvl="1"/>
                <a:endParaRPr lang="en-GB" kern="0">
                  <a:latin typeface="Eurostile" panose="020B0504020202050204" pitchFamily="34" charset="0"/>
                </a:endParaRPr>
              </a:p>
              <a:p>
                <a:pPr marL="650875" lvl="1" indent="0">
                  <a:buNone/>
                </a:pPr>
                <a:endParaRPr lang="en-GB" kern="0">
                  <a:latin typeface="Eurostile" panose="020B0504020202050204" pitchFamily="34" charset="0"/>
                </a:endParaRPr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91EEE5FE-8CE8-4498-969E-B38271E23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372730"/>
                <a:ext cx="12029440" cy="7301653"/>
              </a:xfrm>
              <a:prstGeom prst="rect">
                <a:avLst/>
              </a:prstGeom>
              <a:blipFill>
                <a:blip r:embed="rId3"/>
                <a:stretch>
                  <a:fillRect t="-501" b="-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91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Incremental Solving (pushing assertions, goes will with cutoffs)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Completing Code Snippe</a:t>
            </a:r>
            <a:r>
              <a:rPr lang="en-GB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C++</a:t>
            </a:r>
            <a:r>
              <a:rPr lang="en-GB">
                <a:latin typeface="Eurostile" panose="020B0504020202050204" pitchFamily="34" charset="0"/>
              </a:rPr>
              <a:t> (when C++ Parser is available)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Recap: The Challenge</a:t>
            </a: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>
                <a:latin typeface="Eurostile" panose="020B0504020202050204" pitchFamily="34" charset="0"/>
              </a:rPr>
              <a:t>The Efficieny of Lazyness (search space reduction)</a:t>
            </a:r>
          </a:p>
          <a:p>
            <a:r>
              <a:rPr lang="en-GB" sz="1400" b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>
                <a:latin typeface="Eurostile" panose="020B0504020202050204" pitchFamily="34" charset="0"/>
              </a:rPr>
              <a:t>Only Toplevel function coverage or full depth</a:t>
            </a:r>
          </a:p>
          <a:p>
            <a:r>
              <a:rPr lang="en-GB" sz="1400" b="0">
                <a:latin typeface="Eurostile" panose="020B0504020202050204" pitchFamily="34" charset="0"/>
              </a:rPr>
              <a:t>Interface: Input C-Source (maybe already preprocessed), Output customizable (currently solutions.txt with ForeC )</a:t>
            </a:r>
          </a:p>
          <a:p>
            <a:r>
              <a:rPr lang="en-GB" sz="1400" b="0">
                <a:latin typeface="Eurostile" panose="020B0504020202050204" pitchFamily="34" charset="0"/>
              </a:rPr>
              <a:t>Cutoffs (from Chess Programming)</a:t>
            </a:r>
          </a:p>
          <a:p>
            <a:r>
              <a:rPr lang="en-GB" sz="1400" b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>
                <a:latin typeface="Eurostile" panose="020B0504020202050204" pitchFamily="34" charset="0"/>
              </a:rPr>
              <a:t>Model level debugging (solver_debug)</a:t>
            </a:r>
          </a:p>
          <a:p>
            <a:r>
              <a:rPr lang="en-GB" sz="1400" b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Show Tests</a:t>
            </a:r>
          </a:p>
          <a:p>
            <a:r>
              <a:rPr lang="en-GB" sz="1400" b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>
                <a:latin typeface="Eurostile" panose="020B0504020202050204" pitchFamily="34" charset="0"/>
              </a:rPr>
              <a:t>Performance in Project qkitknorrbremse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Examples</a:t>
            </a:r>
            <a:endParaRPr lang="en-GB" sz="1400" b="0"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Outstripping VectorCAST (“How to make enemies”?)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C++ Parser needed -&gt; all for C++</a:t>
            </a:r>
            <a:endParaRPr lang="en-GB" sz="1400" b="0">
              <a:latin typeface="Eurostile" panose="020B0504020202050204" pitchFamily="34" charset="0"/>
            </a:endParaRPr>
          </a:p>
          <a:p>
            <a:pPr lvl="1"/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the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>
                <a:latin typeface="Eurostile" panose="020B0504020202050204" pitchFamily="34" charset="0"/>
              </a:rPr>
              <a:t>paths</a:t>
            </a:r>
            <a:r>
              <a:rPr lang="en-GB" b="0" dirty="0">
                <a:latin typeface="Eurostile" panose="020B0504020202050204" pitchFamily="34" charset="0"/>
              </a:rPr>
              <a:t> 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conditions 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to take)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Eurostile" panose="020B0504020202050204" pitchFamily="34" charset="0"/>
              </a:rPr>
              <a:t>Definiton</a:t>
            </a:r>
            <a:r>
              <a:rPr lang="en-GB" dirty="0">
                <a:latin typeface="Eurostile" panose="020B0504020202050204" pitchFamily="34" charset="0"/>
              </a:rPr>
              <a:t> of “Trace”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Trace [1,3]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3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2097</Words>
  <Application>Microsoft Office PowerPoint</Application>
  <PresentationFormat>Benutzerdefiniert</PresentationFormat>
  <Paragraphs>307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Wingdings 3</vt:lpstr>
      <vt:lpstr>Arial</vt:lpstr>
      <vt:lpstr>Eurostile</vt:lpstr>
      <vt:lpstr>Calibri</vt:lpstr>
      <vt:lpstr>Cambria Math</vt:lpstr>
      <vt:lpstr>Arial Narrow</vt:lpstr>
      <vt:lpstr>Droid Sans Mono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Definiton of “Trace”</vt:lpstr>
      <vt:lpstr>Z3 Formula for _FDtest [1,1]</vt:lpstr>
      <vt:lpstr>Trace Result Verification</vt:lpstr>
      <vt:lpstr>Template</vt:lpstr>
      <vt:lpstr>Cutoffs</vt:lpstr>
      <vt:lpstr>Strategic Design Principles</vt:lpstr>
      <vt:lpstr>Loop Length Inference</vt:lpstr>
      <vt:lpstr>Loop Length Inference Example</vt:lpstr>
      <vt:lpstr>Loop Length Inference Efficiency</vt:lpstr>
      <vt:lpstr>Future 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 Reitmeier</cp:lastModifiedBy>
  <cp:revision>1188</cp:revision>
  <cp:lastPrinted>2018-01-19T07:40:56Z</cp:lastPrinted>
  <dcterms:created xsi:type="dcterms:W3CDTF">2009-12-04T13:21:58Z</dcterms:created>
  <dcterms:modified xsi:type="dcterms:W3CDTF">2021-05-07T12:52:33Z</dcterms:modified>
</cp:coreProperties>
</file>